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Funnel Display" pitchFamily="34" charset="0"/>
      <p:regular r:id="rId14"/>
    </p:embeddedFont>
    <p:embeddedFont>
      <p:font typeface="Funnel Display" pitchFamily="34" charset="-122"/>
      <p:regular r:id="rId15"/>
    </p:embeddedFont>
    <p:embeddedFont>
      <p:font typeface="Funnel Display" pitchFamily="34" charset="-120"/>
      <p:regular r:id="rId16"/>
    </p:embeddedFont>
    <p:embeddedFont>
      <p:font typeface="Funnel Sans" pitchFamily="34" charset="0"/>
      <p:regular r:id="rId17"/>
    </p:embeddedFont>
    <p:embeddedFont>
      <p:font typeface="Funnel Sans" pitchFamily="34" charset="-122"/>
      <p:regular r:id="rId18"/>
    </p:embeddedFont>
    <p:embeddedFont>
      <p:font typeface="Funnel Sans" pitchFamily="34" charset="-12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09613"/>
            <a:ext cx="7468553" cy="2112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AI-Based Exoplanet Detection Using NASA Kepler and TESS Data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3449836"/>
            <a:ext cx="7109579" cy="9572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Fusion of Astronomy and Machine Learning for Automated Discovery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6324124" y="3180636"/>
            <a:ext cx="30480" cy="1495663"/>
          </a:xfrm>
          <a:prstGeom prst="rect">
            <a:avLst/>
          </a:prstGeom>
          <a:solidFill>
            <a:srgbClr val="3371A5"/>
          </a:solidFill>
        </p:spPr>
      </p:sp>
      <p:sp>
        <p:nvSpPr>
          <p:cNvPr id="6" name="Text 3"/>
          <p:cNvSpPr/>
          <p:nvPr/>
        </p:nvSpPr>
        <p:spPr>
          <a:xfrm>
            <a:off x="6324124" y="5035272"/>
            <a:ext cx="3519249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Presented by: Abhinav V 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324124" y="5746194"/>
            <a:ext cx="402228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                           Beneeta Justice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324124" y="6457117"/>
            <a:ext cx="362497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                           Sreepadh I 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324124" y="7168039"/>
            <a:ext cx="308252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| Date: October 5, 2025</a:t>
            </a:r>
            <a:endParaRPr lang="en-US" sz="2200" dirty="0"/>
          </a:p>
        </p:txBody>
      </p:sp>
      <p:sp>
        <p:nvSpPr>
          <p:cNvPr id="10" name="Rectangles 9"/>
          <p:cNvSpPr/>
          <p:nvPr/>
        </p:nvSpPr>
        <p:spPr>
          <a:xfrm>
            <a:off x="12555220" y="7519670"/>
            <a:ext cx="2075180" cy="70993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0964"/>
            <a:ext cx="9434036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Frontier of Exoplanet Discovery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183731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201001"/>
            <a:ext cx="286488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What are Exoplanets?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696539"/>
            <a:ext cx="4118848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Planets orbiting stars other than the Sun. Their discovery is crucial for understanding planetary formation and the prevalence of life.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183731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20100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NASA Mission Data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696539"/>
            <a:ext cx="4118848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Missions like Kepler and TESS generate massive datasets—analyzing fluctuations in stellar brightness (light curves) to find transit events.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183731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201001"/>
            <a:ext cx="2962513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Manual Challenge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696539"/>
            <a:ext cx="4118848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manual analysis of millions of light curves is time-consuming, prone to human error, and struggles to keep pace with data volume.</a:t>
            </a:r>
            <a:endParaRPr lang="en-US" sz="1850" dirty="0"/>
          </a:p>
        </p:txBody>
      </p:sp>
      <p:sp>
        <p:nvSpPr>
          <p:cNvPr id="12" name="Rectangles 11"/>
          <p:cNvSpPr/>
          <p:nvPr/>
        </p:nvSpPr>
        <p:spPr>
          <a:xfrm>
            <a:off x="12555220" y="7519670"/>
            <a:ext cx="2075180" cy="70993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92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922" y="3260765"/>
            <a:ext cx="9329023" cy="597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Objectives: Automating Discovery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15603" y="4975384"/>
            <a:ext cx="3962638" cy="203121"/>
          </a:xfrm>
          <a:prstGeom prst="roundRect">
            <a:avLst>
              <a:gd name="adj" fmla="val 4200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0922" y="4772263"/>
            <a:ext cx="609362" cy="609362"/>
          </a:xfrm>
          <a:prstGeom prst="roundRect">
            <a:avLst>
              <a:gd name="adj" fmla="val 7502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03" y="4886563"/>
            <a:ext cx="304681" cy="3808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043" y="5584746"/>
            <a:ext cx="2431494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Automated Detection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14043" y="6005155"/>
            <a:ext cx="3861197" cy="1299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and implement machine learning models (both traditional ML and Deep Learning) to automatically identify exoplanet candidates from light curves.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5486162" y="4670703"/>
            <a:ext cx="3962638" cy="203121"/>
          </a:xfrm>
          <a:prstGeom prst="roundRect">
            <a:avLst>
              <a:gd name="adj" fmla="val 4200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181481" y="4467582"/>
            <a:ext cx="609362" cy="609362"/>
          </a:xfrm>
          <a:prstGeom prst="roundRect">
            <a:avLst>
              <a:gd name="adj" fmla="val 7502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762" y="4581882"/>
            <a:ext cx="304681" cy="38088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84602" y="5280065"/>
            <a:ext cx="2865953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Improve Speed and Scale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5384602" y="5700474"/>
            <a:ext cx="3861197" cy="974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Significantly reduce the time required for candidate vetting, enabling analysis of the full TESS and Kepler archives efficiently.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9956721" y="4366022"/>
            <a:ext cx="3962638" cy="203121"/>
          </a:xfrm>
          <a:prstGeom prst="roundRect">
            <a:avLst>
              <a:gd name="adj" fmla="val 4200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652040" y="4162901"/>
            <a:ext cx="609362" cy="609362"/>
          </a:xfrm>
          <a:prstGeom prst="roundRect">
            <a:avLst>
              <a:gd name="adj" fmla="val 7502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321" y="4277201"/>
            <a:ext cx="304681" cy="38088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55160" y="4975384"/>
            <a:ext cx="2389942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Enhance Accuracy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9855160" y="5395793"/>
            <a:ext cx="3861197" cy="1299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Achieve high predictive accuracy to distinguish true transit signals from astrophysical false positives and instrumental noise.</a:t>
            </a:r>
            <a:endParaRPr lang="en-US" sz="1550" dirty="0"/>
          </a:p>
        </p:txBody>
      </p:sp>
      <p:sp>
        <p:nvSpPr>
          <p:cNvPr id="19" name="Rectangles 18"/>
          <p:cNvSpPr/>
          <p:nvPr/>
        </p:nvSpPr>
        <p:spPr>
          <a:xfrm>
            <a:off x="12555220" y="7519670"/>
            <a:ext cx="2075180" cy="70993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s 13"/>
          <p:cNvSpPr/>
          <p:nvPr/>
        </p:nvSpPr>
        <p:spPr>
          <a:xfrm>
            <a:off x="12555220" y="7519670"/>
            <a:ext cx="2075180" cy="70993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40531" y="346115"/>
            <a:ext cx="5873353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Overview: Kepler &amp; TESS Archives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40531" y="968097"/>
            <a:ext cx="1374933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project leverages two primary datasets from NASA's planet-hunting missions. These raw observations are the foundation for our AI models.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31" y="1452563"/>
            <a:ext cx="6721197" cy="67211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0531" y="8315325"/>
            <a:ext cx="1777008" cy="2221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Kepler Data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40531" y="8663345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Legacy Focus: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Targeted deep-field survey, focused on a single region for four years.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440531" y="8908733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Type: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High-precision photometric measurements of over 150,000 stars.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440531" y="9154120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Sample Size: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~9,000 confirmed/candidate transit events analyzed.</a:t>
            </a:r>
            <a:endParaRPr lang="en-US" sz="9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292" y="1452563"/>
            <a:ext cx="6721197" cy="672119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76292" y="8315325"/>
            <a:ext cx="1777008" cy="2221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TESS Data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476292" y="8663345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All-Sky Survey: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Observes 85% of the sky in 26 sectors, focusing on bright, nearby stars.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7476292" y="8908733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Challenge: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Shorter observation periods often result in fewer observed transits per star.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7476292" y="9154120"/>
            <a:ext cx="6721197" cy="201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SzPct val="100000"/>
              <a:buNone/>
            </a:pPr>
            <a:r>
              <a:rPr lang="en-US" sz="9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Feature Space:</a:t>
            </a: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Includes derived features like period, duration, depth, and signal-to-noise ratio (SNR).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3781"/>
            <a:ext cx="12954952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Machine Learning Approach: Random Forest Classifier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10564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initial phase employed traditional ML on extracted, tabular features, providing a robust baseline for comparison with Deep Learning.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645813"/>
            <a:ext cx="4158734" cy="3859887"/>
          </a:xfrm>
          <a:prstGeom prst="roundRect">
            <a:avLst>
              <a:gd name="adj" fmla="val 3790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645813"/>
            <a:ext cx="121920" cy="3859887"/>
          </a:xfrm>
          <a:prstGeom prst="roundRect">
            <a:avLst>
              <a:gd name="adj" fmla="val 82464"/>
            </a:avLst>
          </a:prstGeom>
          <a:solidFill>
            <a:srgbClr val="3371A5"/>
          </a:solidFill>
        </p:spPr>
      </p:sp>
      <p:sp>
        <p:nvSpPr>
          <p:cNvPr id="6" name="Text 4"/>
          <p:cNvSpPr/>
          <p:nvPr/>
        </p:nvSpPr>
        <p:spPr>
          <a:xfrm>
            <a:off x="1198959" y="391560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4411147"/>
            <a:ext cx="352770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12 key metrics derived from the light curve (e.g., period, transit duration, V-shape of the light curve).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198959" y="6026944"/>
            <a:ext cx="352770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focus on features that quantify transit morphology and stellar properties.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3645813"/>
            <a:ext cx="4158734" cy="3859887"/>
          </a:xfrm>
          <a:prstGeom prst="roundRect">
            <a:avLst>
              <a:gd name="adj" fmla="val 3790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05293" y="3645813"/>
            <a:ext cx="121920" cy="3859887"/>
          </a:xfrm>
          <a:prstGeom prst="roundRect">
            <a:avLst>
              <a:gd name="adj" fmla="val 82464"/>
            </a:avLst>
          </a:prstGeom>
          <a:solidFill>
            <a:srgbClr val="3371A5"/>
          </a:solidFill>
        </p:spPr>
      </p:sp>
      <p:sp>
        <p:nvSpPr>
          <p:cNvPr id="11" name="Text 9"/>
          <p:cNvSpPr/>
          <p:nvPr/>
        </p:nvSpPr>
        <p:spPr>
          <a:xfrm>
            <a:off x="5597009" y="391560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97009" y="4411147"/>
            <a:ext cx="352770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Handling class imbalance (many more non-exoplanets than confirmed planets) using SMOTE oversampling.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597009" y="6026944"/>
            <a:ext cx="352770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Standardization and normalization of continuous features.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633823" y="3645813"/>
            <a:ext cx="4158853" cy="3859887"/>
          </a:xfrm>
          <a:prstGeom prst="roundRect">
            <a:avLst>
              <a:gd name="adj" fmla="val 3790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03343" y="3645813"/>
            <a:ext cx="121920" cy="3859887"/>
          </a:xfrm>
          <a:prstGeom prst="roundRect">
            <a:avLst>
              <a:gd name="adj" fmla="val 82464"/>
            </a:avLst>
          </a:prstGeom>
          <a:solidFill>
            <a:srgbClr val="3371A5"/>
          </a:solidFill>
        </p:spPr>
      </p:sp>
      <p:sp>
        <p:nvSpPr>
          <p:cNvPr id="16" name="Text 14"/>
          <p:cNvSpPr/>
          <p:nvPr/>
        </p:nvSpPr>
        <p:spPr>
          <a:xfrm>
            <a:off x="9995059" y="3915608"/>
            <a:ext cx="301406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Implementation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95059" y="4411147"/>
            <a:ext cx="3527822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Random Forest was chosen for its high efficiency, interpretability, and ability to handle non-linear relationships in the tabular data.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995059" y="6469856"/>
            <a:ext cx="352782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Binary classification (Exoplanet vs. Non-Exoplanet).</a:t>
            </a:r>
            <a:endParaRPr lang="en-US" sz="1850" dirty="0"/>
          </a:p>
        </p:txBody>
      </p:sp>
      <p:sp>
        <p:nvSpPr>
          <p:cNvPr id="19" name="Rectangles 18"/>
          <p:cNvSpPr/>
          <p:nvPr/>
        </p:nvSpPr>
        <p:spPr>
          <a:xfrm>
            <a:off x="12555220" y="7519670"/>
            <a:ext cx="2075180" cy="70993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s 25"/>
          <p:cNvSpPr/>
          <p:nvPr/>
        </p:nvSpPr>
        <p:spPr>
          <a:xfrm>
            <a:off x="12555220" y="7519670"/>
            <a:ext cx="2075180" cy="70993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15089" y="561856"/>
            <a:ext cx="13200221" cy="12018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Deep Learning Approach: Convolutional Neural Networks (CNN)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15089" y="2172295"/>
            <a:ext cx="13200221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 leverage the raw structure of the light curve time series data, we implemented a 1D Convolutional Neural Network (CNN).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5089" y="2933224"/>
            <a:ext cx="3958352" cy="360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Processing Raw Light Curves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715089" y="3498056"/>
            <a:ext cx="6350913" cy="653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used the </a:t>
            </a:r>
            <a:r>
              <a:rPr lang="en-US" sz="16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Lightkurve library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 programmatically access and process raw Kepler/TESS time series data.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5089" y="4335542"/>
            <a:ext cx="6350913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Detrending and flattening to remove long-term stellar variability.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5089" y="4733806"/>
            <a:ext cx="6350913" cy="653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Phase folding the light curves around the transit period to align the signals.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5089" y="5458897"/>
            <a:ext cx="6350913" cy="653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Binning data points to a fixed-length vector (e.g., 200 points) for consistent CNN input.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2018" y="2933224"/>
            <a:ext cx="2884765" cy="360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CNN Architecture</a:t>
            </a:r>
            <a:endParaRPr lang="en-US" sz="2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018" y="3523536"/>
            <a:ext cx="6350913" cy="285785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528704" y="3647384"/>
            <a:ext cx="1111389" cy="161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Input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528704" y="3857773"/>
            <a:ext cx="1111389" cy="274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200 time-series data points</a:t>
            </a:r>
            <a:endParaRPr lang="en-US" sz="10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366" y="4420814"/>
            <a:ext cx="246170" cy="24617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9627879" y="5790777"/>
            <a:ext cx="1117496" cy="161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Conv Block 1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9627879" y="6001166"/>
            <a:ext cx="1117496" cy="274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Conv1D + ReLU then MaxPool</a:t>
            </a:r>
            <a:endParaRPr lang="en-US" sz="10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542" y="5318474"/>
            <a:ext cx="246170" cy="24617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714843" y="3626011"/>
            <a:ext cx="1111388" cy="161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Conv Block 2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10714843" y="3836400"/>
            <a:ext cx="1111388" cy="274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Conv1D + ReLU then MaxPool</a:t>
            </a:r>
            <a:endParaRPr lang="en-US" sz="10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825" y="4396388"/>
            <a:ext cx="246169" cy="24617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814018" y="5790777"/>
            <a:ext cx="1111389" cy="161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Conv Block 3</a:t>
            </a:r>
            <a:endParaRPr lang="en-US" sz="1250" dirty="0"/>
          </a:p>
        </p:txBody>
      </p:sp>
      <p:sp>
        <p:nvSpPr>
          <p:cNvPr id="21" name="Text 15"/>
          <p:cNvSpPr/>
          <p:nvPr/>
        </p:nvSpPr>
        <p:spPr>
          <a:xfrm>
            <a:off x="11814018" y="6001166"/>
            <a:ext cx="1111389" cy="274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Conv1D + ReLU then MaxPool</a:t>
            </a:r>
            <a:endParaRPr lang="en-US" sz="10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681" y="5318474"/>
            <a:ext cx="246170" cy="24617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715089" y="6840974"/>
            <a:ext cx="13200221" cy="868204"/>
          </a:xfrm>
          <a:prstGeom prst="roundRect">
            <a:avLst>
              <a:gd name="adj" fmla="val 9885"/>
            </a:avLst>
          </a:prstGeom>
          <a:solidFill>
            <a:srgbClr val="C5DBED"/>
          </a:solidFill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01" y="7153751"/>
            <a:ext cx="255389" cy="204311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379101" y="7096363"/>
            <a:ext cx="12331898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CNN directly learns spatial features (patterns) within the light curve, eliminating the need for manual feature engineering.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12555220" y="7519670"/>
            <a:ext cx="2075180" cy="70993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43997" y="427434"/>
            <a:ext cx="5538907" cy="4572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Results and Model Performance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43997" y="1273135"/>
            <a:ext cx="3987165" cy="274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Performance Metrics (CNN Model)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997" y="1722120"/>
            <a:ext cx="7973735" cy="44652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3997" y="6362105"/>
            <a:ext cx="7973735" cy="1990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CNN model achieved strong generalization capabilities, crucial for identifying new, unconfirmed candidates.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8904446" y="1273135"/>
            <a:ext cx="3685103" cy="274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Visualizing Feature Importance (RF)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446" y="1722120"/>
            <a:ext cx="5189458" cy="51894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904446" y="7086362"/>
            <a:ext cx="5189458" cy="248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SzPct val="100000"/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Top Features:</a:t>
            </a: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Transit Depth, Period, and Signal-to-Noise Ratio (SNR).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904446" y="7389376"/>
            <a:ext cx="5189458" cy="4974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Random Forest confirmed that the depth and clarity of the transit signal are the strongest predictors.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3362" y="7941270"/>
            <a:ext cx="13542407" cy="248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 Prediction:</a:t>
            </a: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The model successfully flagged KIC 8462852 (Boyajian's Star) transit data as an anomalous signal due to its non-standard light curve features.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4126</Words>
  <Application>WPS Presentation</Application>
  <PresentationFormat>On-screen Show (16:9)</PresentationFormat>
  <Paragraphs>130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Funnel Display</vt:lpstr>
      <vt:lpstr>Funnel Display</vt:lpstr>
      <vt:lpstr>Funnel Display</vt:lpstr>
      <vt:lpstr>Funnel Sans</vt:lpstr>
      <vt:lpstr>Funnel Sans</vt:lpstr>
      <vt:lpstr>Funnel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win</cp:lastModifiedBy>
  <cp:revision>2</cp:revision>
  <dcterms:created xsi:type="dcterms:W3CDTF">2025-10-05T15:28:00Z</dcterms:created>
  <dcterms:modified xsi:type="dcterms:W3CDTF">2025-10-05T15:31:50Z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1F5116F61E4943CBA66BD7C73A1F3FD2_12</vt:lpwstr>
  </property>
  <property fmtid="{D5CDD505-2E9C-101B-9397-08002B2CF9AE}" pid="3" name="KSOProductBuildVer">
    <vt:lpwstr>1033-12.2.0.22549</vt:lpwstr>
  </property>
</Properties>
</file>